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174"/>
  </p:normalViewPr>
  <p:slideViewPr>
    <p:cSldViewPr snapToGrid="0" snapToObjects="1">
      <p:cViewPr varScale="1">
        <p:scale>
          <a:sx n="115" d="100"/>
          <a:sy n="115" d="100"/>
        </p:scale>
        <p:origin x="43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Evan Russel</a:t>
            </a:r>
          </a:p>
          <a:p>
            <a:r>
              <a:rPr lang="en-US">
                <a:solidFill>
                  <a:schemeClr val="bg2"/>
                </a:solidFill>
                <a:latin typeface="Abadi" panose="020B0604020104020204" pitchFamily="34" charset="0"/>
                <a:ea typeface="SF Pro" pitchFamily="2" charset="0"/>
                <a:cs typeface="SF Pro" pitchFamily="2" charset="0"/>
              </a:rPr>
              <a:t>18 </a:t>
            </a:r>
            <a:r>
              <a:rPr lang="en-US" dirty="0">
                <a:solidFill>
                  <a:schemeClr val="bg2"/>
                </a:solidFill>
                <a:latin typeface="Abadi" panose="020B0604020104020204" pitchFamily="34" charset="0"/>
                <a:ea typeface="SF Pro" pitchFamily="2" charset="0"/>
                <a:cs typeface="SF Pro" pitchFamily="2" charset="0"/>
              </a:rPr>
              <a:t>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D6153F1-E5F1-EAFE-FA02-6430479CA946}"/>
              </a:ext>
            </a:extLst>
          </p:cNvPr>
          <p:cNvPicPr>
            <a:picLocks noChangeAspect="1"/>
          </p:cNvPicPr>
          <p:nvPr/>
        </p:nvPicPr>
        <p:blipFill>
          <a:blip r:embed="rId3"/>
          <a:stretch>
            <a:fillRect/>
          </a:stretch>
        </p:blipFill>
        <p:spPr>
          <a:xfrm>
            <a:off x="2947548" y="1376076"/>
            <a:ext cx="6296904" cy="4105848"/>
          </a:xfrm>
          <a:prstGeom prst="rect">
            <a:avLst/>
          </a:prstGeom>
        </p:spPr>
      </p:pic>
      <p:sp>
        <p:nvSpPr>
          <p:cNvPr id="7" name="TextBox 6">
            <a:extLst>
              <a:ext uri="{FF2B5EF4-FFF2-40B4-BE49-F238E27FC236}">
                <a16:creationId xmlns:a16="http://schemas.microsoft.com/office/drawing/2014/main" id="{CCE0FEC5-C141-39D0-0F9A-0443FD4AD4A6}"/>
              </a:ext>
            </a:extLst>
          </p:cNvPr>
          <p:cNvSpPr txBox="1"/>
          <p:nvPr/>
        </p:nvSpPr>
        <p:spPr>
          <a:xfrm>
            <a:off x="2744372" y="5494678"/>
            <a:ext cx="6098344" cy="646331"/>
          </a:xfrm>
          <a:prstGeom prst="rect">
            <a:avLst/>
          </a:prstGeom>
          <a:noFill/>
        </p:spPr>
        <p:txBody>
          <a:bodyPr wrap="square">
            <a:spAutoFit/>
          </a:bodyPr>
          <a:lstStyle/>
          <a:p>
            <a:r>
              <a:rPr lang="en-US" dirty="0"/>
              <a:t>https://github.com/Evanrsl/ibmdatascience/blob/main/data%20wrangling.ipynb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C17A3486-591C-6F3B-40B7-37DC8DFEBAC7}"/>
              </a:ext>
            </a:extLst>
          </p:cNvPr>
          <p:cNvSpPr txBox="1"/>
          <p:nvPr/>
        </p:nvSpPr>
        <p:spPr>
          <a:xfrm>
            <a:off x="734028" y="5811435"/>
            <a:ext cx="6096000" cy="646331"/>
          </a:xfrm>
          <a:prstGeom prst="rect">
            <a:avLst/>
          </a:prstGeom>
          <a:noFill/>
        </p:spPr>
        <p:txBody>
          <a:bodyPr wrap="square">
            <a:spAutoFit/>
          </a:bodyPr>
          <a:lstStyle/>
          <a:p>
            <a:r>
              <a:rPr lang="en-US" dirty="0"/>
              <a:t>https://github.com/Evanrsl/ibmdatascience/blob/main/EDA_Visualization.ipynb</a:t>
            </a:r>
          </a:p>
        </p:txBody>
      </p:sp>
      <p:pic>
        <p:nvPicPr>
          <p:cNvPr id="2050" name="Picture 2">
            <a:extLst>
              <a:ext uri="{FF2B5EF4-FFF2-40B4-BE49-F238E27FC236}">
                <a16:creationId xmlns:a16="http://schemas.microsoft.com/office/drawing/2014/main" id="{B47A692A-5D34-6277-613B-3E8FAEF0F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63" y="1383772"/>
            <a:ext cx="6636023" cy="12969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097B2A-BC5B-CBBA-1538-8FBCEA6F4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 y="2747908"/>
            <a:ext cx="6513445" cy="12730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B36DA7B-11E4-EA8E-F8CF-8D842F0D8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028" y="2025907"/>
            <a:ext cx="4081944" cy="30614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17916EE-D4A0-0FD2-AEE5-BA709DB8F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21" y="4367907"/>
            <a:ext cx="6970644" cy="136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2010"/>
            <a:ext cx="9745589" cy="4351338"/>
          </a:xfrm>
          <a:prstGeom prst="rect">
            <a:avLst/>
          </a:prstGeom>
        </p:spPr>
        <p:txBody>
          <a:bodyPr lIns="91440" tIns="45720" rIns="91440" bIns="45720" anchor="t"/>
          <a:lstStyle/>
          <a:p>
            <a:r>
              <a:rPr lang="en-US" sz="1600" dirty="0"/>
              <a:t>Display the names of the unique launch sites in the space mission</a:t>
            </a:r>
          </a:p>
          <a:p>
            <a:r>
              <a:rPr lang="en-US" sz="1600" dirty="0"/>
              <a:t>Display 5 records where launch sites begin with the string 'CCA’</a:t>
            </a:r>
          </a:p>
          <a:p>
            <a:r>
              <a:rPr lang="en-US" sz="1600" dirty="0"/>
              <a:t>Display the total payload mass carried by boosters launched by NASA (CRS)</a:t>
            </a:r>
          </a:p>
          <a:p>
            <a:r>
              <a:rPr lang="en-US" sz="1600" dirty="0"/>
              <a:t>Display average payload mass carried by booster version F9 v1.1</a:t>
            </a:r>
          </a:p>
          <a:p>
            <a:r>
              <a:rPr lang="en-US" sz="1600" dirty="0"/>
              <a:t>List the date when the first successful landing outcome in ground pad was </a:t>
            </a:r>
            <a:r>
              <a:rPr lang="en-US" sz="1600" dirty="0" err="1"/>
              <a:t>acheived</a:t>
            </a:r>
            <a:r>
              <a:rPr lang="en-US" sz="1600" dirty="0"/>
              <a:t>.</a:t>
            </a:r>
          </a:p>
          <a:p>
            <a:r>
              <a:rPr lang="en-US" sz="1600" dirty="0"/>
              <a:t>List the names of the boosters which have success in drone ship and have payload mass greater than 4000 but less than 6000</a:t>
            </a:r>
          </a:p>
          <a:p>
            <a:r>
              <a:rPr lang="en-US" sz="1600" dirty="0"/>
              <a:t>List the total number of successful and failure mission outcomes</a:t>
            </a:r>
          </a:p>
          <a:p>
            <a:r>
              <a:rPr lang="en-US" sz="1600" dirty="0"/>
              <a:t>List the names of the </a:t>
            </a:r>
            <a:r>
              <a:rPr lang="en-US" sz="1600" dirty="0" err="1"/>
              <a:t>booster_versions</a:t>
            </a:r>
            <a:r>
              <a:rPr lang="en-US" sz="1600" dirty="0"/>
              <a:t> which have carried the maximum payload mass. Use a subquery</a:t>
            </a:r>
          </a:p>
          <a:p>
            <a:r>
              <a:rPr lang="en-US" sz="1600" dirty="0"/>
              <a:t>List the failed </a:t>
            </a:r>
            <a:r>
              <a:rPr lang="en-US" sz="1600" dirty="0" err="1"/>
              <a:t>landing_outcomes</a:t>
            </a:r>
            <a:r>
              <a:rPr lang="en-US" sz="1600" dirty="0"/>
              <a:t> in drone ship, their booster versions, and launch site names for in year 2015</a:t>
            </a:r>
          </a:p>
          <a:p>
            <a:r>
              <a:rPr lang="en-US" sz="1600" dirty="0"/>
              <a:t>Rank the count of landing outcomes (such as Failure (drone ship) or Success (ground pad)) between the date 2010-06-04 and 2017-03-20, in descending order</a:t>
            </a:r>
          </a:p>
          <a:p>
            <a:endParaRPr lang="en-US" sz="1600" dirty="0"/>
          </a:p>
          <a:p>
            <a:r>
              <a:rPr lang="en-US" sz="1600" dirty="0"/>
              <a:t>https://github.com/Evanrsl/ibmdatascience/blob/main/EDA%20with%20SQL.ipynb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694A999B-3759-98FE-03D1-2CAEDCD61B97}"/>
              </a:ext>
            </a:extLst>
          </p:cNvPr>
          <p:cNvPicPr>
            <a:picLocks noChangeAspect="1"/>
          </p:cNvPicPr>
          <p:nvPr/>
        </p:nvPicPr>
        <p:blipFill>
          <a:blip r:embed="rId3"/>
          <a:stretch>
            <a:fillRect/>
          </a:stretch>
        </p:blipFill>
        <p:spPr>
          <a:xfrm>
            <a:off x="509889" y="2103982"/>
            <a:ext cx="5876624" cy="2576644"/>
          </a:xfrm>
          <a:prstGeom prst="rect">
            <a:avLst/>
          </a:prstGeom>
        </p:spPr>
      </p:pic>
      <p:pic>
        <p:nvPicPr>
          <p:cNvPr id="10" name="Picture 9">
            <a:extLst>
              <a:ext uri="{FF2B5EF4-FFF2-40B4-BE49-F238E27FC236}">
                <a16:creationId xmlns:a16="http://schemas.microsoft.com/office/drawing/2014/main" id="{B6EB00BD-F653-43B3-2960-EE6C36706C9B}"/>
              </a:ext>
            </a:extLst>
          </p:cNvPr>
          <p:cNvPicPr>
            <a:picLocks noChangeAspect="1"/>
          </p:cNvPicPr>
          <p:nvPr/>
        </p:nvPicPr>
        <p:blipFill>
          <a:blip r:embed="rId4"/>
          <a:stretch>
            <a:fillRect/>
          </a:stretch>
        </p:blipFill>
        <p:spPr>
          <a:xfrm>
            <a:off x="6752009" y="1679359"/>
            <a:ext cx="4930102" cy="3358718"/>
          </a:xfrm>
          <a:prstGeom prst="rect">
            <a:avLst/>
          </a:prstGeom>
        </p:spPr>
      </p:pic>
      <p:sp>
        <p:nvSpPr>
          <p:cNvPr id="12" name="TextBox 11">
            <a:extLst>
              <a:ext uri="{FF2B5EF4-FFF2-40B4-BE49-F238E27FC236}">
                <a16:creationId xmlns:a16="http://schemas.microsoft.com/office/drawing/2014/main" id="{574660A8-738C-9590-55C9-15ACBE72A22A}"/>
              </a:ext>
            </a:extLst>
          </p:cNvPr>
          <p:cNvSpPr txBox="1"/>
          <p:nvPr/>
        </p:nvSpPr>
        <p:spPr>
          <a:xfrm>
            <a:off x="207818" y="5420783"/>
            <a:ext cx="11984182" cy="923330"/>
          </a:xfrm>
          <a:prstGeom prst="rect">
            <a:avLst/>
          </a:prstGeom>
          <a:noFill/>
        </p:spPr>
        <p:txBody>
          <a:bodyPr wrap="square">
            <a:spAutoFit/>
          </a:bodyPr>
          <a:lstStyle/>
          <a:p>
            <a:r>
              <a:rPr lang="en-US" dirty="0"/>
              <a:t>Map markers have been added to the map to find distances to closest city, railway, highway, etc.</a:t>
            </a:r>
          </a:p>
          <a:p>
            <a:endParaRPr lang="en-US" dirty="0"/>
          </a:p>
          <a:p>
            <a:r>
              <a:rPr lang="en-US" dirty="0"/>
              <a:t>https://github.com/Evanrsl/ibmdatascience/blob/main/Folium%20(1).ipynb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1F9E2C3F-3CC4-9368-5462-57A9C9E74E1F}"/>
              </a:ext>
            </a:extLst>
          </p:cNvPr>
          <p:cNvPicPr>
            <a:picLocks noChangeAspect="1"/>
          </p:cNvPicPr>
          <p:nvPr/>
        </p:nvPicPr>
        <p:blipFill>
          <a:blip r:embed="rId3"/>
          <a:stretch>
            <a:fillRect/>
          </a:stretch>
        </p:blipFill>
        <p:spPr>
          <a:xfrm>
            <a:off x="770011" y="1640420"/>
            <a:ext cx="7308362" cy="3463075"/>
          </a:xfrm>
          <a:prstGeom prst="rect">
            <a:avLst/>
          </a:prstGeom>
        </p:spPr>
      </p:pic>
      <p:sp>
        <p:nvSpPr>
          <p:cNvPr id="2" name="TextBox 1">
            <a:extLst>
              <a:ext uri="{FF2B5EF4-FFF2-40B4-BE49-F238E27FC236}">
                <a16:creationId xmlns:a16="http://schemas.microsoft.com/office/drawing/2014/main" id="{97697688-66CD-8AB8-7CDA-2BDFE3E5E0BD}"/>
              </a:ext>
            </a:extLst>
          </p:cNvPr>
          <p:cNvSpPr txBox="1"/>
          <p:nvPr/>
        </p:nvSpPr>
        <p:spPr>
          <a:xfrm>
            <a:off x="784473" y="5503881"/>
            <a:ext cx="10673499" cy="923330"/>
          </a:xfrm>
          <a:prstGeom prst="rect">
            <a:avLst/>
          </a:prstGeom>
          <a:noFill/>
        </p:spPr>
        <p:txBody>
          <a:bodyPr wrap="none" rtlCol="0">
            <a:spAutoFit/>
          </a:bodyPr>
          <a:lstStyle/>
          <a:p>
            <a:r>
              <a:rPr lang="en-US" dirty="0"/>
              <a:t>We can see that KSC LC-39A had the most successful launches from all the sites. With 76.9% successful launches</a:t>
            </a:r>
          </a:p>
          <a:p>
            <a:endParaRPr lang="en-US" dirty="0"/>
          </a:p>
          <a:p>
            <a:r>
              <a:rPr lang="en-US" dirty="0"/>
              <a:t>https://github.com/Evanrsl/ibmdatascience/blob/main/spacex_dash_app.py</a:t>
            </a:r>
          </a:p>
        </p:txBody>
      </p:sp>
      <p:pic>
        <p:nvPicPr>
          <p:cNvPr id="7" name="Picture 6">
            <a:extLst>
              <a:ext uri="{FF2B5EF4-FFF2-40B4-BE49-F238E27FC236}">
                <a16:creationId xmlns:a16="http://schemas.microsoft.com/office/drawing/2014/main" id="{C3823576-51A0-943B-121D-930FAC375264}"/>
              </a:ext>
            </a:extLst>
          </p:cNvPr>
          <p:cNvPicPr>
            <a:picLocks noChangeAspect="1"/>
          </p:cNvPicPr>
          <p:nvPr/>
        </p:nvPicPr>
        <p:blipFill>
          <a:blip r:embed="rId4"/>
          <a:stretch>
            <a:fillRect/>
          </a:stretch>
        </p:blipFill>
        <p:spPr>
          <a:xfrm>
            <a:off x="8223335" y="1868962"/>
            <a:ext cx="3726074" cy="312007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180" y="1476690"/>
            <a:ext cx="9745589" cy="4351338"/>
          </a:xfrm>
          <a:prstGeom prst="rect">
            <a:avLst/>
          </a:prstGeom>
        </p:spPr>
        <p:txBody>
          <a:bodyPr>
            <a:normAutofit/>
          </a:bodyPr>
          <a:lstStyle/>
          <a:p>
            <a:r>
              <a:rPr lang="en-US" dirty="0"/>
              <a:t>We use several machine learning algorithm such as SVM, KNN, Decision Tree and Logistic Regression model. Decision Tree get the best accuracy of 88.8%</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3076" name="Picture 4">
            <a:extLst>
              <a:ext uri="{FF2B5EF4-FFF2-40B4-BE49-F238E27FC236}">
                <a16:creationId xmlns:a16="http://schemas.microsoft.com/office/drawing/2014/main" id="{48342F85-317D-D098-971B-B01FBF99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923" y="4596290"/>
            <a:ext cx="2911314" cy="2183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EF70C80-575C-BB5A-E171-71ED556D0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237" y="2414582"/>
            <a:ext cx="3109655" cy="23322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32EA8B5-73BD-40FC-2F93-C1A065745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177" y="2428438"/>
            <a:ext cx="3109656" cy="2332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28560A-29DB-E199-0BFA-17000F648C5C}"/>
              </a:ext>
            </a:extLst>
          </p:cNvPr>
          <p:cNvSpPr txBox="1"/>
          <p:nvPr/>
        </p:nvSpPr>
        <p:spPr>
          <a:xfrm>
            <a:off x="225335" y="5980736"/>
            <a:ext cx="6093822" cy="646331"/>
          </a:xfrm>
          <a:prstGeom prst="rect">
            <a:avLst/>
          </a:prstGeom>
          <a:noFill/>
        </p:spPr>
        <p:txBody>
          <a:bodyPr wrap="square">
            <a:spAutoFit/>
          </a:bodyPr>
          <a:lstStyle/>
          <a:p>
            <a:r>
              <a:rPr lang="en-US" dirty="0"/>
              <a:t>https://github.com/Evanrsl/ibmdatascience/blob/main/Predictive_Analysis%20(1)%20(1).ipynb</a:t>
            </a:r>
          </a:p>
        </p:txBody>
      </p:sp>
      <p:pic>
        <p:nvPicPr>
          <p:cNvPr id="9" name="Picture 8">
            <a:extLst>
              <a:ext uri="{FF2B5EF4-FFF2-40B4-BE49-F238E27FC236}">
                <a16:creationId xmlns:a16="http://schemas.microsoft.com/office/drawing/2014/main" id="{DE04B71B-E0A8-FDF6-CF60-0BEE81AC4A7B}"/>
              </a:ext>
            </a:extLst>
          </p:cNvPr>
          <p:cNvPicPr>
            <a:picLocks noChangeAspect="1"/>
          </p:cNvPicPr>
          <p:nvPr/>
        </p:nvPicPr>
        <p:blipFill>
          <a:blip r:embed="rId4"/>
          <a:stretch>
            <a:fillRect/>
          </a:stretch>
        </p:blipFill>
        <p:spPr>
          <a:xfrm>
            <a:off x="621562" y="2877868"/>
            <a:ext cx="5104150" cy="2806975"/>
          </a:xfrm>
          <a:prstGeom prst="rect">
            <a:avLst/>
          </a:prstGeom>
        </p:spPr>
      </p:pic>
      <p:pic>
        <p:nvPicPr>
          <p:cNvPr id="10" name="Picture 9">
            <a:extLst>
              <a:ext uri="{FF2B5EF4-FFF2-40B4-BE49-F238E27FC236}">
                <a16:creationId xmlns:a16="http://schemas.microsoft.com/office/drawing/2014/main" id="{83B5264A-918A-8F61-0AA6-89A3593CF712}"/>
              </a:ext>
            </a:extLst>
          </p:cNvPr>
          <p:cNvPicPr>
            <a:picLocks noChangeAspect="1"/>
          </p:cNvPicPr>
          <p:nvPr/>
        </p:nvPicPr>
        <p:blipFill>
          <a:blip r:embed="rId5"/>
          <a:stretch>
            <a:fillRect/>
          </a:stretch>
        </p:blipFill>
        <p:spPr>
          <a:xfrm>
            <a:off x="9044237" y="4596290"/>
            <a:ext cx="2512906" cy="215170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28870" y="1153790"/>
            <a:ext cx="10797881" cy="358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All machine learning models performs with the same </a:t>
            </a:r>
            <a:r>
              <a:rPr lang="en-US" sz="2200" dirty="0" err="1">
                <a:solidFill>
                  <a:schemeClr val="accent3">
                    <a:lumMod val="25000"/>
                  </a:schemeClr>
                </a:solidFill>
                <a:latin typeface="Abadi" panose="020B0604020104020204" pitchFamily="34" charset="0"/>
              </a:rPr>
              <a:t>accurace</a:t>
            </a:r>
            <a:r>
              <a:rPr lang="en-US" sz="2200" dirty="0">
                <a:solidFill>
                  <a:schemeClr val="accent3">
                    <a:lumMod val="25000"/>
                  </a:schemeClr>
                </a:solidFill>
                <a:latin typeface="Abadi" panose="020B0604020104020204" pitchFamily="34" charset="0"/>
              </a:rPr>
              <a:t> in terms of prediction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success rate</a:t>
            </a: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E64DAE8A-1B75-EB8A-21BC-CBF4BFD21128}"/>
              </a:ext>
            </a:extLst>
          </p:cNvPr>
          <p:cNvPicPr>
            <a:picLocks noChangeAspect="1"/>
          </p:cNvPicPr>
          <p:nvPr/>
        </p:nvPicPr>
        <p:blipFill>
          <a:blip r:embed="rId4"/>
          <a:stretch>
            <a:fillRect/>
          </a:stretch>
        </p:blipFill>
        <p:spPr>
          <a:xfrm>
            <a:off x="6516264" y="4343400"/>
            <a:ext cx="4941708" cy="2341634"/>
          </a:xfrm>
          <a:prstGeom prst="rect">
            <a:avLst/>
          </a:prstGeom>
        </p:spPr>
      </p:pic>
      <p:pic>
        <p:nvPicPr>
          <p:cNvPr id="1026" name="Picture 2">
            <a:extLst>
              <a:ext uri="{FF2B5EF4-FFF2-40B4-BE49-F238E27FC236}">
                <a16:creationId xmlns:a16="http://schemas.microsoft.com/office/drawing/2014/main" id="{77673619-7220-BEFF-BDA3-937FAF524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167" y="4847788"/>
            <a:ext cx="6098508" cy="157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CBBA067A-277D-CF14-67AE-66CB53A6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20" y="1871028"/>
            <a:ext cx="11027559" cy="24527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90F43B-8D25-F89D-3EE1-085D99FAD1D6}"/>
              </a:ext>
            </a:extLst>
          </p:cNvPr>
          <p:cNvSpPr txBox="1"/>
          <p:nvPr/>
        </p:nvSpPr>
        <p:spPr>
          <a:xfrm>
            <a:off x="1946366" y="4702763"/>
            <a:ext cx="7759337" cy="646331"/>
          </a:xfrm>
          <a:prstGeom prst="rect">
            <a:avLst/>
          </a:prstGeom>
          <a:noFill/>
        </p:spPr>
        <p:txBody>
          <a:bodyPr wrap="square" rtlCol="0">
            <a:spAutoFit/>
          </a:bodyPr>
          <a:lstStyle/>
          <a:p>
            <a:r>
              <a:rPr lang="en-US" dirty="0"/>
              <a:t>Launch site CCAFS SLC 40 has the most flight compared to other launch sites, while VAFB SLC 4E has the least flights.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6" name="Picture 4">
            <a:extLst>
              <a:ext uri="{FF2B5EF4-FFF2-40B4-BE49-F238E27FC236}">
                <a16:creationId xmlns:a16="http://schemas.microsoft.com/office/drawing/2014/main" id="{5E1AC8A7-5D75-C79C-DB06-7622704DC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7" y="1780389"/>
            <a:ext cx="11116491" cy="2647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D75AE6-9A26-BCBB-4A13-5EB2C40F4D40}"/>
              </a:ext>
            </a:extLst>
          </p:cNvPr>
          <p:cNvSpPr txBox="1"/>
          <p:nvPr/>
        </p:nvSpPr>
        <p:spPr>
          <a:xfrm>
            <a:off x="1856509" y="5357091"/>
            <a:ext cx="7029745" cy="369332"/>
          </a:xfrm>
          <a:prstGeom prst="rect">
            <a:avLst/>
          </a:prstGeom>
          <a:noFill/>
        </p:spPr>
        <p:txBody>
          <a:bodyPr wrap="none" rtlCol="0">
            <a:spAutoFit/>
          </a:bodyPr>
          <a:lstStyle/>
          <a:p>
            <a:r>
              <a:rPr lang="en-US" dirty="0"/>
              <a:t>Most of the lower mass payloads have been launched from CCAFS SLC 40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CF66E393-DE91-F06E-942A-2D0B0B2F3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48" y="1704340"/>
            <a:ext cx="5547360" cy="4160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B0ADE6-A1A6-CAA1-4604-5AE0C245CC60}"/>
              </a:ext>
            </a:extLst>
          </p:cNvPr>
          <p:cNvSpPr txBox="1"/>
          <p:nvPr/>
        </p:nvSpPr>
        <p:spPr>
          <a:xfrm>
            <a:off x="7138485" y="2782669"/>
            <a:ext cx="4147126" cy="646331"/>
          </a:xfrm>
          <a:prstGeom prst="rect">
            <a:avLst/>
          </a:prstGeom>
          <a:noFill/>
        </p:spPr>
        <p:txBody>
          <a:bodyPr wrap="square" rtlCol="0">
            <a:spAutoFit/>
          </a:bodyPr>
          <a:lstStyle/>
          <a:p>
            <a:r>
              <a:rPr lang="en-US" dirty="0"/>
              <a:t>The orbit type ES-L1, GEO, HEO, and SSO have the highest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778C0516-AF44-687B-36C5-D4605C599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4" y="1835151"/>
            <a:ext cx="11285611" cy="22056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F93E07-C588-A62D-12B1-0E66894DFFCE}"/>
              </a:ext>
            </a:extLst>
          </p:cNvPr>
          <p:cNvSpPr txBox="1"/>
          <p:nvPr/>
        </p:nvSpPr>
        <p:spPr>
          <a:xfrm>
            <a:off x="1732917" y="4869200"/>
            <a:ext cx="8589787" cy="369332"/>
          </a:xfrm>
          <a:prstGeom prst="rect">
            <a:avLst/>
          </a:prstGeom>
          <a:noFill/>
        </p:spPr>
        <p:txBody>
          <a:bodyPr wrap="none" rtlCol="0">
            <a:spAutoFit/>
          </a:bodyPr>
          <a:lstStyle/>
          <a:p>
            <a:r>
              <a:rPr lang="en-US" dirty="0"/>
              <a:t>Flights with VLEO orbit type becomes more often in recent years, while GTO becomes less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8" name="Picture 4">
            <a:extLst>
              <a:ext uri="{FF2B5EF4-FFF2-40B4-BE49-F238E27FC236}">
                <a16:creationId xmlns:a16="http://schemas.microsoft.com/office/drawing/2014/main" id="{D8CE03F7-96D4-E9BF-84F8-00A9BEE6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82695"/>
            <a:ext cx="11582400" cy="226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8AF6AF-07F8-EC77-34D8-736375A22B50}"/>
              </a:ext>
            </a:extLst>
          </p:cNvPr>
          <p:cNvSpPr txBox="1"/>
          <p:nvPr/>
        </p:nvSpPr>
        <p:spPr>
          <a:xfrm>
            <a:off x="567758" y="5098534"/>
            <a:ext cx="10920105" cy="369332"/>
          </a:xfrm>
          <a:prstGeom prst="rect">
            <a:avLst/>
          </a:prstGeom>
          <a:noFill/>
        </p:spPr>
        <p:txBody>
          <a:bodyPr wrap="none" rtlCol="0">
            <a:spAutoFit/>
          </a:bodyPr>
          <a:lstStyle/>
          <a:p>
            <a:r>
              <a:rPr lang="en-US" dirty="0"/>
              <a:t>There are more flights with ISS orbit type with payload around 2000, and GTO orbit type in the range of 4000-8000</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77F08BD3-8A04-8C90-593A-D006AC992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6788"/>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6E0592-BC10-C96E-499A-F2A5FFBA5329}"/>
              </a:ext>
            </a:extLst>
          </p:cNvPr>
          <p:cNvSpPr txBox="1"/>
          <p:nvPr/>
        </p:nvSpPr>
        <p:spPr>
          <a:xfrm>
            <a:off x="3236213" y="5399382"/>
            <a:ext cx="5583195" cy="369332"/>
          </a:xfrm>
          <a:prstGeom prst="rect">
            <a:avLst/>
          </a:prstGeom>
          <a:noFill/>
        </p:spPr>
        <p:txBody>
          <a:bodyPr wrap="none" rtlCol="0">
            <a:spAutoFit/>
          </a:bodyPr>
          <a:lstStyle/>
          <a:p>
            <a:r>
              <a:rPr lang="en-US" dirty="0"/>
              <a:t>Launch success rate has increased significantly since 2013</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739A4A6-10C2-7A6F-101F-E01A6FF0835E}"/>
              </a:ext>
            </a:extLst>
          </p:cNvPr>
          <p:cNvPicPr>
            <a:picLocks noChangeAspect="1"/>
          </p:cNvPicPr>
          <p:nvPr/>
        </p:nvPicPr>
        <p:blipFill>
          <a:blip r:embed="rId3"/>
          <a:stretch>
            <a:fillRect/>
          </a:stretch>
        </p:blipFill>
        <p:spPr>
          <a:xfrm>
            <a:off x="3361390" y="1785740"/>
            <a:ext cx="5469219" cy="38400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D90AEE5-8023-9467-B78E-BB80090AFED3}"/>
              </a:ext>
            </a:extLst>
          </p:cNvPr>
          <p:cNvPicPr>
            <a:picLocks noChangeAspect="1"/>
          </p:cNvPicPr>
          <p:nvPr/>
        </p:nvPicPr>
        <p:blipFill>
          <a:blip r:embed="rId3"/>
          <a:stretch>
            <a:fillRect/>
          </a:stretch>
        </p:blipFill>
        <p:spPr>
          <a:xfrm>
            <a:off x="2000842" y="1673499"/>
            <a:ext cx="8053938" cy="455289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B7BCD64-4A67-86B5-5F79-DD533411D9F3}"/>
              </a:ext>
            </a:extLst>
          </p:cNvPr>
          <p:cNvPicPr>
            <a:picLocks noChangeAspect="1"/>
          </p:cNvPicPr>
          <p:nvPr/>
        </p:nvPicPr>
        <p:blipFill>
          <a:blip r:embed="rId3"/>
          <a:stretch>
            <a:fillRect/>
          </a:stretch>
        </p:blipFill>
        <p:spPr>
          <a:xfrm>
            <a:off x="2893069" y="2106456"/>
            <a:ext cx="6405861" cy="33527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DBF6263-BF11-8EFA-2CF5-71ABEB69C6D6}"/>
              </a:ext>
            </a:extLst>
          </p:cNvPr>
          <p:cNvPicPr>
            <a:picLocks noChangeAspect="1"/>
          </p:cNvPicPr>
          <p:nvPr/>
        </p:nvPicPr>
        <p:blipFill>
          <a:blip r:embed="rId3"/>
          <a:stretch>
            <a:fillRect/>
          </a:stretch>
        </p:blipFill>
        <p:spPr>
          <a:xfrm>
            <a:off x="3077216" y="2046129"/>
            <a:ext cx="6037567" cy="31310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FC47636-4D7E-2BE0-95F8-DEEBDEB7103B}"/>
              </a:ext>
            </a:extLst>
          </p:cNvPr>
          <p:cNvPicPr>
            <a:picLocks noChangeAspect="1"/>
          </p:cNvPicPr>
          <p:nvPr/>
        </p:nvPicPr>
        <p:blipFill>
          <a:blip r:embed="rId3"/>
          <a:stretch>
            <a:fillRect/>
          </a:stretch>
        </p:blipFill>
        <p:spPr>
          <a:xfrm>
            <a:off x="2866080" y="2039782"/>
            <a:ext cx="6459840" cy="33080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11E9C07-9BEB-8B4D-B2D4-B3334423C2A0}"/>
              </a:ext>
            </a:extLst>
          </p:cNvPr>
          <p:cNvPicPr>
            <a:picLocks noChangeAspect="1"/>
          </p:cNvPicPr>
          <p:nvPr/>
        </p:nvPicPr>
        <p:blipFill>
          <a:blip r:embed="rId3"/>
          <a:stretch>
            <a:fillRect/>
          </a:stretch>
        </p:blipFill>
        <p:spPr>
          <a:xfrm>
            <a:off x="3075606" y="1722213"/>
            <a:ext cx="6040788" cy="38628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10680324" cy="46742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2000" dirty="0">
                <a:solidFill>
                  <a:schemeClr val="accent3">
                    <a:lumMod val="25000"/>
                  </a:schemeClr>
                </a:solidFill>
                <a:latin typeface="Abadi"/>
              </a:rPr>
              <a:t>In this project, we will predict if the Falcon 9 first stage will land successfully. SpaceX advertises Falcon 9 rocket launches on its website with a cost of 62 million dollars. Therefore, if we can determine if the first stage will land, we can determine the cost of a launch. </a:t>
            </a:r>
          </a:p>
          <a:p>
            <a:pPr algn="just">
              <a:lnSpc>
                <a:spcPct val="120000"/>
              </a:lnSpc>
              <a:spcBef>
                <a:spcPts val="1400"/>
              </a:spcBef>
            </a:pPr>
            <a:r>
              <a:rPr lang="en-US" sz="2000" dirty="0">
                <a:solidFill>
                  <a:schemeClr val="accent3">
                    <a:lumMod val="25000"/>
                  </a:schemeClr>
                </a:solidFill>
                <a:latin typeface="Abadi" panose="020B0604020104020204" pitchFamily="34" charset="0"/>
              </a:rPr>
              <a:t>Data collection from SpaceX API and use the web-scraping method. Then we do data wrangling cleaning the data. Using the cleaned data, we do EDA with visualization and SQL. Also made it interactive with dashboard. Then finally we do the predictive analysis using machine learning algorithm to make the best model to predict the upcoming flight</a:t>
            </a:r>
          </a:p>
          <a:p>
            <a:pPr algn="just">
              <a:lnSpc>
                <a:spcPct val="120000"/>
              </a:lnSpc>
              <a:spcBef>
                <a:spcPts val="1400"/>
              </a:spcBef>
            </a:pPr>
            <a:r>
              <a:rPr lang="en-US" sz="2000" dirty="0">
                <a:solidFill>
                  <a:schemeClr val="accent3">
                    <a:lumMod val="25000"/>
                  </a:schemeClr>
                </a:solidFill>
                <a:latin typeface="Abadi" panose="020B0604020104020204" pitchFamily="34" charset="0"/>
              </a:rPr>
              <a:t>From the EDA result, Interactive analytics and predictive analysis, we could visualize and understand more about the SpaceX Falcon 9 data. And we get an accurate machine learning model to predict the future flights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6898D35-1B4B-3093-9FFF-32DD1DCECA3D}"/>
              </a:ext>
            </a:extLst>
          </p:cNvPr>
          <p:cNvPicPr>
            <a:picLocks noChangeAspect="1"/>
          </p:cNvPicPr>
          <p:nvPr/>
        </p:nvPicPr>
        <p:blipFill>
          <a:blip r:embed="rId3"/>
          <a:stretch>
            <a:fillRect/>
          </a:stretch>
        </p:blipFill>
        <p:spPr>
          <a:xfrm>
            <a:off x="3148637" y="1388791"/>
            <a:ext cx="5894725" cy="47320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B22CCE9-C44D-F2C2-8B67-D9B52FB3CAE2}"/>
              </a:ext>
            </a:extLst>
          </p:cNvPr>
          <p:cNvPicPr>
            <a:picLocks noChangeAspect="1"/>
          </p:cNvPicPr>
          <p:nvPr/>
        </p:nvPicPr>
        <p:blipFill>
          <a:blip r:embed="rId3"/>
          <a:stretch>
            <a:fillRect/>
          </a:stretch>
        </p:blipFill>
        <p:spPr>
          <a:xfrm>
            <a:off x="3911748" y="1394490"/>
            <a:ext cx="4368504" cy="50327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B5500C3-2D9A-74D7-3414-CF8A934828BE}"/>
              </a:ext>
            </a:extLst>
          </p:cNvPr>
          <p:cNvPicPr>
            <a:picLocks noChangeAspect="1"/>
          </p:cNvPicPr>
          <p:nvPr/>
        </p:nvPicPr>
        <p:blipFill>
          <a:blip r:embed="rId3"/>
          <a:stretch>
            <a:fillRect/>
          </a:stretch>
        </p:blipFill>
        <p:spPr>
          <a:xfrm>
            <a:off x="3402661" y="1988961"/>
            <a:ext cx="5386677" cy="328153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C31C66-4DFF-F5DC-1BA1-5FD11BCA935A}"/>
              </a:ext>
            </a:extLst>
          </p:cNvPr>
          <p:cNvPicPr>
            <a:picLocks noChangeAspect="1"/>
          </p:cNvPicPr>
          <p:nvPr/>
        </p:nvPicPr>
        <p:blipFill>
          <a:blip r:embed="rId3"/>
          <a:stretch>
            <a:fillRect/>
          </a:stretch>
        </p:blipFill>
        <p:spPr>
          <a:xfrm>
            <a:off x="3690602" y="1663280"/>
            <a:ext cx="4810796" cy="45631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a map</a:t>
            </a:r>
          </a:p>
        </p:txBody>
      </p:sp>
      <p:pic>
        <p:nvPicPr>
          <p:cNvPr id="8" name="Picture 7">
            <a:extLst>
              <a:ext uri="{FF2B5EF4-FFF2-40B4-BE49-F238E27FC236}">
                <a16:creationId xmlns:a16="http://schemas.microsoft.com/office/drawing/2014/main" id="{1403701C-4642-469F-48E9-56A894D53F94}"/>
              </a:ext>
            </a:extLst>
          </p:cNvPr>
          <p:cNvPicPr>
            <a:picLocks noChangeAspect="1"/>
          </p:cNvPicPr>
          <p:nvPr/>
        </p:nvPicPr>
        <p:blipFill>
          <a:blip r:embed="rId3"/>
          <a:stretch>
            <a:fillRect/>
          </a:stretch>
        </p:blipFill>
        <p:spPr>
          <a:xfrm>
            <a:off x="906389" y="1763947"/>
            <a:ext cx="6361267" cy="3330106"/>
          </a:xfrm>
          <a:prstGeom prst="rect">
            <a:avLst/>
          </a:prstGeom>
        </p:spPr>
      </p:pic>
      <p:pic>
        <p:nvPicPr>
          <p:cNvPr id="10" name="Picture 9">
            <a:extLst>
              <a:ext uri="{FF2B5EF4-FFF2-40B4-BE49-F238E27FC236}">
                <a16:creationId xmlns:a16="http://schemas.microsoft.com/office/drawing/2014/main" id="{49031D38-7E26-25C4-F139-DB75C39A7787}"/>
              </a:ext>
            </a:extLst>
          </p:cNvPr>
          <p:cNvPicPr>
            <a:picLocks noChangeAspect="1"/>
          </p:cNvPicPr>
          <p:nvPr/>
        </p:nvPicPr>
        <p:blipFill>
          <a:blip r:embed="rId4"/>
          <a:stretch>
            <a:fillRect/>
          </a:stretch>
        </p:blipFill>
        <p:spPr>
          <a:xfrm>
            <a:off x="7676334" y="1763947"/>
            <a:ext cx="3609277" cy="3330106"/>
          </a:xfrm>
          <a:prstGeom prst="rect">
            <a:avLst/>
          </a:prstGeom>
        </p:spPr>
      </p:pic>
      <p:sp>
        <p:nvSpPr>
          <p:cNvPr id="11" name="TextBox 10">
            <a:extLst>
              <a:ext uri="{FF2B5EF4-FFF2-40B4-BE49-F238E27FC236}">
                <a16:creationId xmlns:a16="http://schemas.microsoft.com/office/drawing/2014/main" id="{07DD7543-B20B-D5FE-8441-FEBC9F422066}"/>
              </a:ext>
            </a:extLst>
          </p:cNvPr>
          <p:cNvSpPr txBox="1"/>
          <p:nvPr/>
        </p:nvSpPr>
        <p:spPr>
          <a:xfrm>
            <a:off x="2370268" y="5656241"/>
            <a:ext cx="7451463" cy="369332"/>
          </a:xfrm>
          <a:prstGeom prst="rect">
            <a:avLst/>
          </a:prstGeom>
          <a:noFill/>
        </p:spPr>
        <p:txBody>
          <a:bodyPr wrap="none" rtlCol="0">
            <a:spAutoFit/>
          </a:bodyPr>
          <a:lstStyle/>
          <a:p>
            <a:r>
              <a:rPr lang="en-US" dirty="0"/>
              <a:t>KSC LC-39A, CCAFS LC-40, and CCAFS SLC-40 are near resulting in stacked label</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 failed launches marked on the map</a:t>
            </a:r>
          </a:p>
        </p:txBody>
      </p:sp>
      <p:pic>
        <p:nvPicPr>
          <p:cNvPr id="4" name="Picture 3">
            <a:extLst>
              <a:ext uri="{FF2B5EF4-FFF2-40B4-BE49-F238E27FC236}">
                <a16:creationId xmlns:a16="http://schemas.microsoft.com/office/drawing/2014/main" id="{5FEDD09C-8892-CAD0-92DB-7E7A73ECBEF6}"/>
              </a:ext>
            </a:extLst>
          </p:cNvPr>
          <p:cNvPicPr>
            <a:picLocks noChangeAspect="1"/>
          </p:cNvPicPr>
          <p:nvPr/>
        </p:nvPicPr>
        <p:blipFill>
          <a:blip r:embed="rId3"/>
          <a:stretch>
            <a:fillRect/>
          </a:stretch>
        </p:blipFill>
        <p:spPr>
          <a:xfrm>
            <a:off x="2761935" y="1608026"/>
            <a:ext cx="6668129" cy="3763202"/>
          </a:xfrm>
          <a:prstGeom prst="rect">
            <a:avLst/>
          </a:prstGeom>
        </p:spPr>
      </p:pic>
      <p:sp>
        <p:nvSpPr>
          <p:cNvPr id="6" name="TextBox 5">
            <a:extLst>
              <a:ext uri="{FF2B5EF4-FFF2-40B4-BE49-F238E27FC236}">
                <a16:creationId xmlns:a16="http://schemas.microsoft.com/office/drawing/2014/main" id="{F09BE427-2162-8234-E242-559BECE656CD}"/>
              </a:ext>
            </a:extLst>
          </p:cNvPr>
          <p:cNvSpPr txBox="1"/>
          <p:nvPr/>
        </p:nvSpPr>
        <p:spPr>
          <a:xfrm>
            <a:off x="4798274" y="5840907"/>
            <a:ext cx="2459071" cy="369332"/>
          </a:xfrm>
          <a:prstGeom prst="rect">
            <a:avLst/>
          </a:prstGeom>
          <a:noFill/>
        </p:spPr>
        <p:txBody>
          <a:bodyPr wrap="none" rtlCol="0">
            <a:spAutoFit/>
          </a:bodyPr>
          <a:lstStyle/>
          <a:p>
            <a:r>
              <a:rPr lang="en-US" dirty="0"/>
              <a:t>Launch site CCAFS 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B92F7E2F-B520-6A98-775A-2EB7BD144BDA}"/>
              </a:ext>
            </a:extLst>
          </p:cNvPr>
          <p:cNvPicPr>
            <a:picLocks noChangeAspect="1"/>
          </p:cNvPicPr>
          <p:nvPr/>
        </p:nvPicPr>
        <p:blipFill>
          <a:blip r:embed="rId3"/>
          <a:stretch>
            <a:fillRect/>
          </a:stretch>
        </p:blipFill>
        <p:spPr>
          <a:xfrm>
            <a:off x="1330351" y="1553168"/>
            <a:ext cx="6376735" cy="4771313"/>
          </a:xfrm>
          <a:prstGeom prst="rect">
            <a:avLst/>
          </a:prstGeom>
        </p:spPr>
      </p:pic>
      <p:sp>
        <p:nvSpPr>
          <p:cNvPr id="6" name="TextBox 5">
            <a:extLst>
              <a:ext uri="{FF2B5EF4-FFF2-40B4-BE49-F238E27FC236}">
                <a16:creationId xmlns:a16="http://schemas.microsoft.com/office/drawing/2014/main" id="{4F84E6C7-F95F-6158-1C3D-52B697965BA6}"/>
              </a:ext>
            </a:extLst>
          </p:cNvPr>
          <p:cNvSpPr txBox="1"/>
          <p:nvPr/>
        </p:nvSpPr>
        <p:spPr>
          <a:xfrm>
            <a:off x="7920318" y="2259874"/>
            <a:ext cx="3926541" cy="1200329"/>
          </a:xfrm>
          <a:prstGeom prst="rect">
            <a:avLst/>
          </a:prstGeom>
          <a:noFill/>
        </p:spPr>
        <p:txBody>
          <a:bodyPr wrap="square" rtlCol="0">
            <a:spAutoFit/>
          </a:bodyPr>
          <a:lstStyle/>
          <a:p>
            <a:r>
              <a:rPr lang="en-US" dirty="0"/>
              <a:t>Launch site CCAFS SLC-40 distance with nearest railroad is 1.3 KM, Coastline 0.86 KM, highway 0.59 KM, and nearest city 51.19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sp>
        <p:nvSpPr>
          <p:cNvPr id="6" name="TextBox 5">
            <a:extLst>
              <a:ext uri="{FF2B5EF4-FFF2-40B4-BE49-F238E27FC236}">
                <a16:creationId xmlns:a16="http://schemas.microsoft.com/office/drawing/2014/main" id="{2EBBCB7D-2287-AC9F-3059-68B4432D1AB7}"/>
              </a:ext>
            </a:extLst>
          </p:cNvPr>
          <p:cNvSpPr txBox="1"/>
          <p:nvPr/>
        </p:nvSpPr>
        <p:spPr>
          <a:xfrm>
            <a:off x="2677886" y="5434149"/>
            <a:ext cx="6130011" cy="369332"/>
          </a:xfrm>
          <a:prstGeom prst="rect">
            <a:avLst/>
          </a:prstGeom>
          <a:noFill/>
        </p:spPr>
        <p:txBody>
          <a:bodyPr wrap="none" rtlCol="0">
            <a:spAutoFit/>
          </a:bodyPr>
          <a:lstStyle/>
          <a:p>
            <a:r>
              <a:rPr lang="en-US" b="1" dirty="0"/>
              <a:t>KSC LC-39A had the most successful launches from all the sites</a:t>
            </a:r>
          </a:p>
        </p:txBody>
      </p:sp>
      <p:pic>
        <p:nvPicPr>
          <p:cNvPr id="9" name="Picture 8">
            <a:extLst>
              <a:ext uri="{FF2B5EF4-FFF2-40B4-BE49-F238E27FC236}">
                <a16:creationId xmlns:a16="http://schemas.microsoft.com/office/drawing/2014/main" id="{98015D7F-B1EB-4A55-CDE8-B72E7389E1AD}"/>
              </a:ext>
            </a:extLst>
          </p:cNvPr>
          <p:cNvPicPr>
            <a:picLocks noChangeAspect="1"/>
          </p:cNvPicPr>
          <p:nvPr/>
        </p:nvPicPr>
        <p:blipFill>
          <a:blip r:embed="rId3"/>
          <a:stretch>
            <a:fillRect/>
          </a:stretch>
        </p:blipFill>
        <p:spPr>
          <a:xfrm>
            <a:off x="1079863" y="1613817"/>
            <a:ext cx="10032274" cy="35950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70473"/>
            <a:ext cx="10399485" cy="42668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pPr>
            <a:r>
              <a:rPr lang="en-US" sz="2200" dirty="0">
                <a:solidFill>
                  <a:schemeClr val="accent3">
                    <a:lumMod val="25000"/>
                  </a:schemeClr>
                </a:solidFill>
                <a:latin typeface="Abadi" panose="020B0604020104020204" pitchFamily="34" charset="0"/>
              </a:rPr>
              <a:t>SpaceX has gained worldwide attention for a series of historic milestones. It is the only private company ever to return a spacecraft from low-earth orbit, which it first accomplished in December 2010. SpaceX advertises Falcon 9 rocket launches on its website with a cost of 62 million dollars whereas other providers cost upward of 165 million dollars each, much of the savings is because Space X can reuse the first stage.</a:t>
            </a:r>
          </a:p>
          <a:p>
            <a:pPr algn="just">
              <a:lnSpc>
                <a:spcPct val="150000"/>
              </a:lnSpc>
              <a:spcBef>
                <a:spcPts val="1400"/>
              </a:spcBef>
            </a:pPr>
            <a:r>
              <a:rPr lang="en-US" sz="2200" dirty="0">
                <a:solidFill>
                  <a:schemeClr val="accent3">
                    <a:lumMod val="25000"/>
                  </a:schemeClr>
                </a:solidFill>
                <a:latin typeface="Abadi" panose="020B0604020104020204" pitchFamily="34" charset="0"/>
              </a:rPr>
              <a:t>In this Project, we will predict if the Falcon 9 first stage will land successfully. Therefore, if we can determine if the first stage will land, we can determine the cost of a launch. This information can be used if an alternate company wants to bid against SpaceX for a rocket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KSC LC-39A</a:t>
            </a:r>
          </a:p>
        </p:txBody>
      </p:sp>
      <p:pic>
        <p:nvPicPr>
          <p:cNvPr id="4" name="Picture 3">
            <a:extLst>
              <a:ext uri="{FF2B5EF4-FFF2-40B4-BE49-F238E27FC236}">
                <a16:creationId xmlns:a16="http://schemas.microsoft.com/office/drawing/2014/main" id="{DEAD7B56-8E89-2DC0-C2EC-1D7E3F0E4465}"/>
              </a:ext>
            </a:extLst>
          </p:cNvPr>
          <p:cNvPicPr>
            <a:picLocks noChangeAspect="1"/>
          </p:cNvPicPr>
          <p:nvPr/>
        </p:nvPicPr>
        <p:blipFill>
          <a:blip r:embed="rId3"/>
          <a:stretch>
            <a:fillRect/>
          </a:stretch>
        </p:blipFill>
        <p:spPr>
          <a:xfrm>
            <a:off x="802819" y="1470162"/>
            <a:ext cx="10586361" cy="4172947"/>
          </a:xfrm>
          <a:prstGeom prst="rect">
            <a:avLst/>
          </a:prstGeom>
        </p:spPr>
      </p:pic>
      <p:sp>
        <p:nvSpPr>
          <p:cNvPr id="6" name="TextBox 5">
            <a:extLst>
              <a:ext uri="{FF2B5EF4-FFF2-40B4-BE49-F238E27FC236}">
                <a16:creationId xmlns:a16="http://schemas.microsoft.com/office/drawing/2014/main" id="{0874FF90-8B91-ED5F-AC62-1ADD751C3493}"/>
              </a:ext>
            </a:extLst>
          </p:cNvPr>
          <p:cNvSpPr txBox="1"/>
          <p:nvPr/>
        </p:nvSpPr>
        <p:spPr>
          <a:xfrm>
            <a:off x="2686447" y="5860655"/>
            <a:ext cx="6780639" cy="369332"/>
          </a:xfrm>
          <a:prstGeom prst="rect">
            <a:avLst/>
          </a:prstGeom>
          <a:noFill/>
        </p:spPr>
        <p:txBody>
          <a:bodyPr wrap="none" rtlCol="0">
            <a:spAutoFit/>
          </a:bodyPr>
          <a:lstStyle/>
          <a:p>
            <a:r>
              <a:rPr lang="en-US" b="1" dirty="0"/>
              <a:t>KSC LC-39A achieved a 76.9% success rate and with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a:extLst>
              <a:ext uri="{FF2B5EF4-FFF2-40B4-BE49-F238E27FC236}">
                <a16:creationId xmlns:a16="http://schemas.microsoft.com/office/drawing/2014/main" id="{48CFF5B9-6ED0-F3D4-1135-8D9814F61797}"/>
              </a:ext>
            </a:extLst>
          </p:cNvPr>
          <p:cNvPicPr>
            <a:picLocks noChangeAspect="1"/>
          </p:cNvPicPr>
          <p:nvPr/>
        </p:nvPicPr>
        <p:blipFill>
          <a:blip r:embed="rId3"/>
          <a:stretch>
            <a:fillRect/>
          </a:stretch>
        </p:blipFill>
        <p:spPr>
          <a:xfrm>
            <a:off x="734029" y="4359765"/>
            <a:ext cx="6764052" cy="2498235"/>
          </a:xfrm>
          <a:prstGeom prst="rect">
            <a:avLst/>
          </a:prstGeom>
        </p:spPr>
      </p:pic>
      <p:pic>
        <p:nvPicPr>
          <p:cNvPr id="9" name="Picture 8">
            <a:extLst>
              <a:ext uri="{FF2B5EF4-FFF2-40B4-BE49-F238E27FC236}">
                <a16:creationId xmlns:a16="http://schemas.microsoft.com/office/drawing/2014/main" id="{45C711F2-D196-9A54-7132-6AECC0FFDCFD}"/>
              </a:ext>
            </a:extLst>
          </p:cNvPr>
          <p:cNvPicPr>
            <a:picLocks noChangeAspect="1"/>
          </p:cNvPicPr>
          <p:nvPr/>
        </p:nvPicPr>
        <p:blipFill>
          <a:blip r:embed="rId4"/>
          <a:stretch>
            <a:fillRect/>
          </a:stretch>
        </p:blipFill>
        <p:spPr>
          <a:xfrm>
            <a:off x="734029" y="1305301"/>
            <a:ext cx="6764052" cy="2946532"/>
          </a:xfrm>
          <a:prstGeom prst="rect">
            <a:avLst/>
          </a:prstGeom>
        </p:spPr>
      </p:pic>
      <p:sp>
        <p:nvSpPr>
          <p:cNvPr id="10" name="TextBox 9">
            <a:extLst>
              <a:ext uri="{FF2B5EF4-FFF2-40B4-BE49-F238E27FC236}">
                <a16:creationId xmlns:a16="http://schemas.microsoft.com/office/drawing/2014/main" id="{4CA2C5D0-8A75-EDAD-6E84-E890DBCE1047}"/>
              </a:ext>
            </a:extLst>
          </p:cNvPr>
          <p:cNvSpPr txBox="1"/>
          <p:nvPr/>
        </p:nvSpPr>
        <p:spPr>
          <a:xfrm>
            <a:off x="7973648" y="3605480"/>
            <a:ext cx="3484324" cy="646331"/>
          </a:xfrm>
          <a:prstGeom prst="rect">
            <a:avLst/>
          </a:prstGeom>
          <a:noFill/>
        </p:spPr>
        <p:txBody>
          <a:bodyPr wrap="square" rtlCol="0">
            <a:spAutoFit/>
          </a:bodyPr>
          <a:lstStyle/>
          <a:p>
            <a:pPr algn="ctr"/>
            <a:r>
              <a:rPr lang="en-US" b="1" dirty="0"/>
              <a:t>Lower payloads has more success flights than higher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E9A99C9-2417-A727-AF16-B9EBF641C210}"/>
              </a:ext>
            </a:extLst>
          </p:cNvPr>
          <p:cNvPicPr>
            <a:picLocks noChangeAspect="1"/>
          </p:cNvPicPr>
          <p:nvPr/>
        </p:nvPicPr>
        <p:blipFill>
          <a:blip r:embed="rId3"/>
          <a:stretch>
            <a:fillRect/>
          </a:stretch>
        </p:blipFill>
        <p:spPr>
          <a:xfrm>
            <a:off x="2069621" y="1565742"/>
            <a:ext cx="7916380" cy="4353533"/>
          </a:xfrm>
          <a:prstGeom prst="rect">
            <a:avLst/>
          </a:prstGeom>
        </p:spPr>
      </p:pic>
      <p:sp>
        <p:nvSpPr>
          <p:cNvPr id="6" name="TextBox 5">
            <a:extLst>
              <a:ext uri="{FF2B5EF4-FFF2-40B4-BE49-F238E27FC236}">
                <a16:creationId xmlns:a16="http://schemas.microsoft.com/office/drawing/2014/main" id="{DCEEF265-5F96-DE78-6512-07B2831A10A5}"/>
              </a:ext>
            </a:extLst>
          </p:cNvPr>
          <p:cNvSpPr txBox="1"/>
          <p:nvPr/>
        </p:nvSpPr>
        <p:spPr>
          <a:xfrm>
            <a:off x="3780529" y="6134684"/>
            <a:ext cx="4553234" cy="369332"/>
          </a:xfrm>
          <a:prstGeom prst="rect">
            <a:avLst/>
          </a:prstGeom>
          <a:noFill/>
        </p:spPr>
        <p:txBody>
          <a:bodyPr wrap="none" rtlCol="0">
            <a:spAutoFit/>
          </a:bodyPr>
          <a:lstStyle/>
          <a:p>
            <a:r>
              <a:rPr lang="en-US" b="1" dirty="0"/>
              <a:t>Decision Tree has the highest accuracy of 0.88</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421BBEA-2DE9-67D1-8448-24C28CAF1199}"/>
              </a:ext>
            </a:extLst>
          </p:cNvPr>
          <p:cNvPicPr>
            <a:picLocks noChangeAspect="1"/>
          </p:cNvPicPr>
          <p:nvPr/>
        </p:nvPicPr>
        <p:blipFill>
          <a:blip r:embed="rId3"/>
          <a:stretch>
            <a:fillRect/>
          </a:stretch>
        </p:blipFill>
        <p:spPr>
          <a:xfrm>
            <a:off x="3776339" y="1442760"/>
            <a:ext cx="4639322" cy="3972479"/>
          </a:xfrm>
          <a:prstGeom prst="rect">
            <a:avLst/>
          </a:prstGeom>
        </p:spPr>
      </p:pic>
      <p:sp>
        <p:nvSpPr>
          <p:cNvPr id="6" name="TextBox 5">
            <a:extLst>
              <a:ext uri="{FF2B5EF4-FFF2-40B4-BE49-F238E27FC236}">
                <a16:creationId xmlns:a16="http://schemas.microsoft.com/office/drawing/2014/main" id="{F2910F42-FAC8-02DC-A7AE-BE6E6FE0F659}"/>
              </a:ext>
            </a:extLst>
          </p:cNvPr>
          <p:cNvSpPr txBox="1"/>
          <p:nvPr/>
        </p:nvSpPr>
        <p:spPr>
          <a:xfrm>
            <a:off x="4238856" y="5770300"/>
            <a:ext cx="3714287" cy="400110"/>
          </a:xfrm>
          <a:prstGeom prst="rect">
            <a:avLst/>
          </a:prstGeom>
          <a:noFill/>
        </p:spPr>
        <p:txBody>
          <a:bodyPr wrap="none" rtlCol="0">
            <a:spAutoFit/>
          </a:bodyPr>
          <a:lstStyle/>
          <a:p>
            <a:r>
              <a:rPr lang="en-US" sz="2000" b="1" dirty="0"/>
              <a:t>Confusion matrix of decision tree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888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algorithm works the best with accuracy of 0.88.</a:t>
            </a:r>
          </a:p>
          <a:p>
            <a:pPr>
              <a:lnSpc>
                <a:spcPct val="100000"/>
              </a:lnSpc>
              <a:spcBef>
                <a:spcPts val="1400"/>
              </a:spcBef>
            </a:pPr>
            <a:r>
              <a:rPr lang="en-US" sz="2200" dirty="0">
                <a:solidFill>
                  <a:schemeClr val="accent3">
                    <a:lumMod val="25000"/>
                  </a:schemeClr>
                </a:solidFill>
                <a:latin typeface="Abadi" panose="020B0604020104020204" pitchFamily="34" charset="0"/>
              </a:rPr>
              <a:t>By using the machine learning model, we can predict if the first stage of out competitor will land and determine the cost of a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https://github.com/Evanrsl/ibmdatascience/tree/main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Make a get request to the SpaceX API, and use </a:t>
            </a:r>
            <a:r>
              <a:rPr lang="en-US" sz="7600" i="1" dirty="0" err="1">
                <a:solidFill>
                  <a:schemeClr val="bg2">
                    <a:lumMod val="50000"/>
                  </a:schemeClr>
                </a:solidFill>
                <a:latin typeface="Abadi"/>
              </a:rPr>
              <a:t>BeautifulSoup</a:t>
            </a:r>
            <a:r>
              <a:rPr lang="en-US" sz="7600" dirty="0">
                <a:solidFill>
                  <a:schemeClr val="bg2">
                    <a:lumMod val="50000"/>
                  </a:schemeClr>
                </a:solidFill>
                <a:latin typeface="Abadi"/>
              </a:rPr>
              <a:t> web scraping from Wikipedia titled </a:t>
            </a:r>
            <a:r>
              <a:rPr lang="en-US" sz="7600" i="1" dirty="0">
                <a:solidFill>
                  <a:schemeClr val="bg2">
                    <a:lumMod val="50000"/>
                  </a:schemeClr>
                </a:solidFill>
                <a:latin typeface="Abadi"/>
              </a:rPr>
              <a:t>List of Falcon 9 and Falcon Heavy launches</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Deal with missing values, Normalization, data types, and categorical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 SVM, Classification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Data sets were collected from 2 different method:</a:t>
            </a:r>
          </a:p>
          <a:p>
            <a:pPr marL="514350" indent="-514350">
              <a:buFont typeface="+mj-lt"/>
              <a:buAutoNum type="arabicPeriod"/>
            </a:pPr>
            <a:r>
              <a:rPr lang="en-US" dirty="0"/>
              <a:t>Make a get request to the SpaceX API, giving us data about launches </a:t>
            </a:r>
          </a:p>
          <a:p>
            <a:pPr marL="514350" indent="-514350">
              <a:buFont typeface="+mj-lt"/>
              <a:buAutoNum type="arabicPeriod"/>
            </a:pPr>
            <a:r>
              <a:rPr lang="en-US" dirty="0"/>
              <a:t>using </a:t>
            </a:r>
            <a:r>
              <a:rPr lang="en-US" dirty="0" err="1"/>
              <a:t>BeautifulSoup</a:t>
            </a:r>
            <a:r>
              <a:rPr lang="en-US" dirty="0"/>
              <a:t> web scraping we can get data from Wikipedia website titled List of Falcon 9 and Falcon Heavy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72200" y="3129830"/>
            <a:ext cx="4640263" cy="124690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https://github.com/Evanrsl/ibmdatascience/blob/64c28ef03ca963c09ab63ee5f3d8ddc86375c0b7/data%20collection%20API.ipynb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DA98961B-92B3-95F4-8876-AB4779FCAA71}"/>
              </a:ext>
            </a:extLst>
          </p:cNvPr>
          <p:cNvPicPr>
            <a:picLocks noChangeAspect="1"/>
          </p:cNvPicPr>
          <p:nvPr/>
        </p:nvPicPr>
        <p:blipFill>
          <a:blip r:embed="rId3"/>
          <a:stretch>
            <a:fillRect/>
          </a:stretch>
        </p:blipFill>
        <p:spPr>
          <a:xfrm>
            <a:off x="5885069" y="1680028"/>
            <a:ext cx="5572903" cy="46393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https://github.com/Evanrsl/ibmdatascience/blob/main/web%20scraping%20lab.ipynb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D04391DC-6034-A1E8-83D1-4389684E5704}"/>
              </a:ext>
            </a:extLst>
          </p:cNvPr>
          <p:cNvPicPr>
            <a:picLocks noChangeAspect="1"/>
          </p:cNvPicPr>
          <p:nvPr/>
        </p:nvPicPr>
        <p:blipFill>
          <a:blip r:embed="rId3"/>
          <a:stretch>
            <a:fillRect/>
          </a:stretch>
        </p:blipFill>
        <p:spPr>
          <a:xfrm>
            <a:off x="5209297" y="1527606"/>
            <a:ext cx="6373114" cy="479174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f80a141d-92ca-4d3d-9308-f7e7b1d44ce8"/>
    <ds:schemaRef ds:uri="http://purl.org/dc/terms/"/>
    <ds:schemaRef ds:uri="http://schemas.microsoft.com/office/2006/documentManagement/types"/>
    <ds:schemaRef ds:uri="155be751-a274-42e8-93fb-f39d3b9bccc8"/>
    <ds:schemaRef ds:uri="http://purl.org/dc/elements/1.1/"/>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4212</TotalTime>
  <Words>1429</Words>
  <Application>Microsoft Office PowerPoint</Application>
  <PresentationFormat>Widescreen</PresentationFormat>
  <Paragraphs>175</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isu10809302A</cp:lastModifiedBy>
  <cp:revision>202</cp:revision>
  <dcterms:created xsi:type="dcterms:W3CDTF">2021-04-29T18:58:34Z</dcterms:created>
  <dcterms:modified xsi:type="dcterms:W3CDTF">2023-05-18T04:50:12Z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